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12192000"/>
  <p:notesSz cx="6858000" cy="9144000"/>
  <p:embeddedFontLst>
    <p:embeddedFont>
      <p:font typeface="Poppins"/>
      <p:regular r:id="rId37"/>
      <p:bold r:id="rId38"/>
      <p:italic r:id="rId39"/>
      <p:boldItalic r:id="rId40"/>
    </p:embeddedFont>
    <p:embeddedFont>
      <p:font typeface="Noto Sans T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1FB957-03D5-4E99-B060-3C89A37AC6A4}">
  <a:tblStyle styleId="{671FB957-03D5-4E99-B060-3C89A37AC6A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boldItalic.fntdata"/><Relationship Id="rId20" Type="http://schemas.openxmlformats.org/officeDocument/2006/relationships/slide" Target="slides/slide14.xml"/><Relationship Id="rId42" Type="http://schemas.openxmlformats.org/officeDocument/2006/relationships/font" Target="fonts/NotoSansTC-bold.fntdata"/><Relationship Id="rId41" Type="http://schemas.openxmlformats.org/officeDocument/2006/relationships/font" Target="fonts/NotoSansTC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Poppins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Poppins-italic.fntdata"/><Relationship Id="rId16" Type="http://schemas.openxmlformats.org/officeDocument/2006/relationships/slide" Target="slides/slide10.xml"/><Relationship Id="rId38" Type="http://schemas.openxmlformats.org/officeDocument/2006/relationships/font" Target="fonts/Poppins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e0aa45f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be0aa45f4a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e0aa45f4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3be0aa45f4a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e0aa45f4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3be0aa45f4a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be0aa45f4a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3be0aa45f4a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be0aa45f4a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be0aa45f4a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be0aa45f4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3be0aa45f4a_0_3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be0aa45f4a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3be0aa45f4a_0_5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be0aa45f4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3be0aa45f4a_0_5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be0aa45f4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3be0aa45f4a_0_6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e0aa45f4a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g3be0aa45f4a_0_6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e0aa45f4a_0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3be0aa45f4a_0_6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be0aa45f4a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3be0aa45f4a_0_6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be0aa45f4a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3be0aa45f4a_0_6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be0aa45f4a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be0aa45f4a_0_6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be0aa45f4a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be0aa45f4a_0_6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be0aa45f4a_0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g3be0aa45f4a_0_7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be0aa45f4a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3be0aa45f4a_0_8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be0aa45f4a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3be0aa45f4a_0_8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be0aa45f4a_0_8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3be0aa45f4a_0_8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be0aa45f4a_0_8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be0aa45f4a_0_8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e0aa45f4a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be0aa45f4a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e0aa45f4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3be0aa45f4a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2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Relationship Id="rId5" Type="http://schemas.openxmlformats.org/officeDocument/2006/relationships/image" Target="../media/image25.png"/><Relationship Id="rId6" Type="http://schemas.openxmlformats.org/officeDocument/2006/relationships/image" Target="../media/image47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22.png"/><Relationship Id="rId6" Type="http://schemas.openxmlformats.org/officeDocument/2006/relationships/image" Target="../media/image43.png"/><Relationship Id="rId7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41.png"/><Relationship Id="rId10" Type="http://schemas.openxmlformats.org/officeDocument/2006/relationships/image" Target="../media/image70.png"/><Relationship Id="rId9" Type="http://schemas.openxmlformats.org/officeDocument/2006/relationships/image" Target="../media/image52.png"/><Relationship Id="rId5" Type="http://schemas.openxmlformats.org/officeDocument/2006/relationships/image" Target="../media/image60.png"/><Relationship Id="rId6" Type="http://schemas.openxmlformats.org/officeDocument/2006/relationships/image" Target="../media/image68.png"/><Relationship Id="rId7" Type="http://schemas.openxmlformats.org/officeDocument/2006/relationships/image" Target="../media/image39.png"/><Relationship Id="rId8" Type="http://schemas.openxmlformats.org/officeDocument/2006/relationships/image" Target="../media/image5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Relationship Id="rId4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Relationship Id="rId4" Type="http://schemas.openxmlformats.org/officeDocument/2006/relationships/image" Target="../media/image6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9.png"/><Relationship Id="rId10" Type="http://schemas.openxmlformats.org/officeDocument/2006/relationships/image" Target="../media/image55.png"/><Relationship Id="rId9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1.png"/><Relationship Id="rId7" Type="http://schemas.openxmlformats.org/officeDocument/2006/relationships/image" Target="../media/image46.png"/><Relationship Id="rId8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1.png"/><Relationship Id="rId4" Type="http://schemas.openxmlformats.org/officeDocument/2006/relationships/image" Target="../media/image7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72.png"/><Relationship Id="rId9" Type="http://schemas.openxmlformats.org/officeDocument/2006/relationships/image" Target="../media/image74.png"/><Relationship Id="rId5" Type="http://schemas.openxmlformats.org/officeDocument/2006/relationships/image" Target="../media/image58.png"/><Relationship Id="rId6" Type="http://schemas.openxmlformats.org/officeDocument/2006/relationships/image" Target="../media/image62.png"/><Relationship Id="rId7" Type="http://schemas.openxmlformats.org/officeDocument/2006/relationships/image" Target="../media/image67.png"/><Relationship Id="rId8" Type="http://schemas.openxmlformats.org/officeDocument/2006/relationships/image" Target="../media/image6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2000" y="1162050"/>
            <a:ext cx="112014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br>
              <a:rPr b="1" lang="en-US" sz="5400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Collections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3917096"/>
            <a:ext cx="106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Part 2: Collection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82" name="Google Shape;18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075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762000" y="1817935"/>
            <a:ext cx="537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這行程式碼到底在做什麼？</a:t>
            </a:r>
            <a:endParaRPr/>
          </a:p>
        </p:txBody>
      </p:sp>
      <p:sp>
        <p:nvSpPr>
          <p:cNvPr id="184" name="Google Shape;184;p22"/>
          <p:cNvSpPr txBox="1"/>
          <p:nvPr/>
        </p:nvSpPr>
        <p:spPr>
          <a:xfrm>
            <a:off x="762000" y="2379910"/>
            <a:ext cx="5119800" cy="4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左邊：宣告型別 (Compile-time)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List list 代表契約。編譯器只知道它能執行 List 規定的動作。</a:t>
            </a:r>
            <a:endParaRPr/>
          </a:p>
        </p:txBody>
      </p:sp>
      <p:sp>
        <p:nvSpPr>
          <p:cNvPr id="185" name="Google Shape;185;p22"/>
          <p:cNvSpPr txBox="1"/>
          <p:nvPr/>
        </p:nvSpPr>
        <p:spPr>
          <a:xfrm>
            <a:off x="762000" y="3386137"/>
            <a:ext cx="5119800" cy="7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8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右邊：實際物件 (Runtime)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new ArrayList&lt;&gt;() 代表履行方式。</a:t>
            </a:r>
            <a:b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記憶體中真實存在的是動態陣列。</a:t>
            </a:r>
            <a:endParaRPr/>
          </a:p>
        </p:txBody>
      </p:sp>
      <p:sp>
        <p:nvSpPr>
          <p:cNvPr id="186" name="Google Shape;186;p22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拆解：List list = new ArrayList()</a:t>
            </a: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image.png" id="188" name="Google Shape;1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5650" y="4473314"/>
            <a:ext cx="114300" cy="1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4" name="Google Shape;19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17935"/>
            <a:ext cx="3606700" cy="2741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5" name="Google Shape;19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06825" y="1817935"/>
            <a:ext cx="3325266" cy="27411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96" name="Google Shape;19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0217" y="1817935"/>
            <a:ext cx="3259782" cy="274111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 txBox="1"/>
          <p:nvPr/>
        </p:nvSpPr>
        <p:spPr>
          <a:xfrm>
            <a:off x="1000125" y="2741860"/>
            <a:ext cx="328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彈性切換</a:t>
            </a:r>
            <a:endParaRPr/>
          </a:p>
        </p:txBody>
      </p:sp>
      <p:sp>
        <p:nvSpPr>
          <p:cNvPr id="198" name="Google Shape;198;p23"/>
          <p:cNvSpPr txBox="1"/>
          <p:nvPr/>
        </p:nvSpPr>
        <p:spPr>
          <a:xfrm>
            <a:off x="1000125" y="3303835"/>
            <a:ext cx="31305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如果效能遇到瓶頸想改用 LinkedList，只需要修改 new 之後那一個單字，後面代碼皆不需動。</a:t>
            </a:r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4844950" y="2741860"/>
            <a:ext cx="299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降低耦合</a:t>
            </a:r>
            <a:endParaRPr/>
          </a:p>
        </p:txBody>
      </p:sp>
      <p:sp>
        <p:nvSpPr>
          <p:cNvPr id="200" name="Google Shape;200;p23"/>
          <p:cNvSpPr txBox="1"/>
          <p:nvPr/>
        </p:nvSpPr>
        <p:spPr>
          <a:xfrm>
            <a:off x="4844950" y="3303835"/>
            <a:ext cx="2849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方法參數若設為 List，呼叫端可以傳入 ArrayList 或任何 List 子類，極具通用性。</a:t>
            </a:r>
            <a:endParaRPr/>
          </a:p>
        </p:txBody>
      </p:sp>
      <p:sp>
        <p:nvSpPr>
          <p:cNvPr id="201" name="Google Shape;201;p23"/>
          <p:cNvSpPr txBox="1"/>
          <p:nvPr/>
        </p:nvSpPr>
        <p:spPr>
          <a:xfrm>
            <a:off x="8408342" y="2741860"/>
            <a:ext cx="2922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意圖清晰</a:t>
            </a:r>
            <a:endParaRPr/>
          </a:p>
        </p:txBody>
      </p:sp>
      <p:sp>
        <p:nvSpPr>
          <p:cNvPr id="202" name="Google Shape;202;p23"/>
          <p:cNvSpPr txBox="1"/>
          <p:nvPr/>
        </p:nvSpPr>
        <p:spPr>
          <a:xfrm>
            <a:off x="8408342" y="3303835"/>
            <a:ext cx="278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隱藏不必要的實作細節。告訴閱讀者：「這就是一個有序的集合」，讓代碼更易維護。</a:t>
            </a:r>
            <a:endParaRPr/>
          </a:p>
        </p:txBody>
      </p:sp>
      <p:pic>
        <p:nvPicPr>
          <p:cNvPr descr="image.png" id="203" name="Google Shape;203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125" y="220846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4" name="Google Shape;204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844950" y="2208460"/>
            <a:ext cx="4286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5" name="Google Shape;205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408342" y="2208460"/>
            <a:ext cx="3905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推薦「宣告用介面」的三大好處</a:t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4"/>
          <p:cNvSpPr/>
          <p:nvPr/>
        </p:nvSpPr>
        <p:spPr>
          <a:xfrm>
            <a:off x="5619750" y="2250281"/>
            <a:ext cx="952500" cy="476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2014649" y="2824325"/>
            <a:ext cx="8162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ArrayList </a:t>
            </a:r>
            <a:r>
              <a:rPr b="1" lang="en-US" sz="48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vs. LinkedList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5"/>
          <p:cNvSpPr txBox="1"/>
          <p:nvPr/>
        </p:nvSpPr>
        <p:spPr>
          <a:xfrm>
            <a:off x="1339463" y="741810"/>
            <a:ext cx="9751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ArrayList</a:t>
            </a:r>
            <a:endParaRPr/>
          </a:p>
        </p:txBody>
      </p:sp>
      <p:sp>
        <p:nvSpPr>
          <p:cNvPr id="220" name="Google Shape;220;p25"/>
          <p:cNvSpPr/>
          <p:nvPr/>
        </p:nvSpPr>
        <p:spPr>
          <a:xfrm>
            <a:off x="1101338" y="741810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25"/>
          <p:cNvGrpSpPr/>
          <p:nvPr/>
        </p:nvGrpSpPr>
        <p:grpSpPr>
          <a:xfrm>
            <a:off x="1095300" y="1745435"/>
            <a:ext cx="10001400" cy="1978002"/>
            <a:chOff x="1524000" y="2389435"/>
            <a:chExt cx="10001400" cy="1978002"/>
          </a:xfrm>
        </p:grpSpPr>
        <p:sp>
          <p:nvSpPr>
            <p:cNvPr id="222" name="Google Shape;222;p25"/>
            <p:cNvSpPr txBox="1"/>
            <p:nvPr/>
          </p:nvSpPr>
          <p:spPr>
            <a:xfrm>
              <a:off x="1524000" y="2389435"/>
              <a:ext cx="100014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624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連續記憶體結構</a:t>
              </a:r>
              <a:endParaRPr/>
            </a:p>
          </p:txBody>
        </p:sp>
        <p:sp>
          <p:nvSpPr>
            <p:cNvPr id="223" name="Google Shape;223;p25"/>
            <p:cNvSpPr txBox="1"/>
            <p:nvPr/>
          </p:nvSpPr>
          <p:spPr>
            <a:xfrm>
              <a:off x="1524000" y="2951410"/>
              <a:ext cx="95250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它內部就是一個 Object[]。這帶來了極致的讀取效能，但也有限制：</a:t>
              </a:r>
              <a:endParaRPr/>
            </a:p>
          </p:txBody>
        </p:sp>
        <p:sp>
          <p:nvSpPr>
            <p:cNvPr id="224" name="Google Shape;224;p25"/>
            <p:cNvSpPr txBox="1"/>
            <p:nvPr/>
          </p:nvSpPr>
          <p:spPr>
            <a:xfrm>
              <a:off x="1533525" y="3412331"/>
              <a:ext cx="1809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•</a:t>
              </a:r>
              <a:endParaRPr/>
            </a:p>
          </p:txBody>
        </p:sp>
        <p:sp>
          <p:nvSpPr>
            <p:cNvPr id="225" name="Google Shape;225;p25"/>
            <p:cNvSpPr txBox="1"/>
            <p:nvPr/>
          </p:nvSpPr>
          <p:spPr>
            <a:xfrm>
              <a:off x="1714500" y="3414712"/>
              <a:ext cx="93345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975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預設初始大小：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10。</a:t>
              </a:r>
              <a:endParaRPr/>
            </a:p>
          </p:txBody>
        </p:sp>
        <p:sp>
          <p:nvSpPr>
            <p:cNvPr id="226" name="Google Shape;226;p25"/>
            <p:cNvSpPr txBox="1"/>
            <p:nvPr/>
          </p:nvSpPr>
          <p:spPr>
            <a:xfrm>
              <a:off x="1533525" y="3779043"/>
              <a:ext cx="1809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•</a:t>
              </a:r>
              <a:endParaRPr/>
            </a:p>
          </p:txBody>
        </p:sp>
        <p:sp>
          <p:nvSpPr>
            <p:cNvPr id="227" name="Google Shape;227;p25"/>
            <p:cNvSpPr txBox="1"/>
            <p:nvPr/>
          </p:nvSpPr>
          <p:spPr>
            <a:xfrm>
              <a:off x="1714500" y="3781425"/>
              <a:ext cx="93345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975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自動擴容機制：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當陣列滿了，會建立一個 </a:t>
              </a: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1.5 倍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大的新陣列並複製資料。</a:t>
              </a:r>
              <a:endParaRPr/>
            </a:p>
          </p:txBody>
        </p:sp>
        <p:sp>
          <p:nvSpPr>
            <p:cNvPr id="228" name="Google Shape;228;p25"/>
            <p:cNvSpPr txBox="1"/>
            <p:nvPr/>
          </p:nvSpPr>
          <p:spPr>
            <a:xfrm>
              <a:off x="1533525" y="4145756"/>
              <a:ext cx="1809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•</a:t>
              </a:r>
              <a:endParaRPr/>
            </a:p>
          </p:txBody>
        </p:sp>
        <p:sp>
          <p:nvSpPr>
            <p:cNvPr id="229" name="Google Shape;229;p25"/>
            <p:cNvSpPr txBox="1"/>
            <p:nvPr/>
          </p:nvSpPr>
          <p:spPr>
            <a:xfrm>
              <a:off x="1714500" y="4148137"/>
              <a:ext cx="93345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975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搬家開銷：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在中間插入或刪除時，後面的元素都要「排隊移動」。</a:t>
              </a:r>
              <a:endParaRPr/>
            </a:p>
          </p:txBody>
        </p:sp>
      </p:grp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263" y="3983975"/>
            <a:ext cx="5337475" cy="28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35" name="Google Shape;23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 txBox="1"/>
          <p:nvPr/>
        </p:nvSpPr>
        <p:spPr>
          <a:xfrm>
            <a:off x="762000" y="3875335"/>
            <a:ext cx="11201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實務小技巧</a:t>
            </a:r>
            <a:endParaRPr/>
          </a:p>
        </p:txBody>
      </p:sp>
      <p:sp>
        <p:nvSpPr>
          <p:cNvPr id="237" name="Google Shape;237;p26"/>
          <p:cNvSpPr txBox="1"/>
          <p:nvPr/>
        </p:nvSpPr>
        <p:spPr>
          <a:xfrm>
            <a:off x="762000" y="4437310"/>
            <a:ext cx="10668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1. </a:t>
            </a: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指定容量：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若預知資料量，初始化給定 new ArrayList&lt;&gt;(10000) 可避免多次擴容開銷。</a:t>
            </a: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762000" y="4900612"/>
            <a:ext cx="10668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2. </a:t>
            </a: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可變陷阱：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Arrays.asList() 產生的 List 長度固定，想新增元素需再包一層 new ArrayList&lt;&gt;(...)。</a:t>
            </a:r>
            <a:endParaRPr/>
          </a:p>
        </p:txBody>
      </p:sp>
      <p:pic>
        <p:nvPicPr>
          <p:cNvPr descr="image.png" id="239" name="Google Shape;23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1913185"/>
            <a:ext cx="8382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0" name="Google Shape;240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48000" y="2332285"/>
            <a:ext cx="8382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1" name="Google Shape;24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2751385"/>
            <a:ext cx="8382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170485"/>
            <a:ext cx="8382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3" name="Google Shape;24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8000" y="1913185"/>
            <a:ext cx="83820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4" name="Google Shape;24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48000" y="2332285"/>
            <a:ext cx="7543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5" name="Google Shape;24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48000" y="2751385"/>
            <a:ext cx="25146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46" name="Google Shape;246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48000" y="3170485"/>
            <a:ext cx="20955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/>
        </p:nvSpPr>
        <p:spPr>
          <a:xfrm>
            <a:off x="762000" y="1951285"/>
            <a:ext cx="209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get(index)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762000" y="2370385"/>
            <a:ext cx="209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add(e) 尾端</a:t>
            </a:r>
            <a:endParaRPr/>
          </a:p>
        </p:txBody>
      </p:sp>
      <p:sp>
        <p:nvSpPr>
          <p:cNvPr id="249" name="Google Shape;249;p26"/>
          <p:cNvSpPr txBox="1"/>
          <p:nvPr/>
        </p:nvSpPr>
        <p:spPr>
          <a:xfrm>
            <a:off x="762000" y="2789485"/>
            <a:ext cx="209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add(idx, e) 中間</a:t>
            </a:r>
            <a:endParaRPr/>
          </a:p>
        </p:txBody>
      </p:sp>
      <p:sp>
        <p:nvSpPr>
          <p:cNvPr id="250" name="Google Shape;250;p26"/>
          <p:cNvSpPr txBox="1"/>
          <p:nvPr/>
        </p:nvSpPr>
        <p:spPr>
          <a:xfrm>
            <a:off x="762000" y="3208585"/>
            <a:ext cx="20955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contains(obj)</a:t>
            </a:r>
            <a:endParaRPr/>
          </a:p>
        </p:txBody>
      </p:sp>
      <p:sp>
        <p:nvSpPr>
          <p:cNvPr id="251" name="Google Shape;251;p26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ArrayList 效能與最佳實務</a:t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7"/>
          <p:cNvGrpSpPr/>
          <p:nvPr/>
        </p:nvGrpSpPr>
        <p:grpSpPr>
          <a:xfrm>
            <a:off x="762012" y="1801311"/>
            <a:ext cx="6124186" cy="2283587"/>
            <a:chOff x="762012" y="2344198"/>
            <a:chExt cx="6124186" cy="2283587"/>
          </a:xfrm>
        </p:grpSpPr>
        <p:sp>
          <p:nvSpPr>
            <p:cNvPr id="258" name="Google Shape;258;p27"/>
            <p:cNvSpPr txBox="1"/>
            <p:nvPr/>
          </p:nvSpPr>
          <p:spPr>
            <a:xfrm>
              <a:off x="762012" y="2344198"/>
              <a:ext cx="5375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624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雙向鏈結串列特性</a:t>
              </a:r>
              <a:endParaRPr/>
            </a:p>
          </p:txBody>
        </p:sp>
        <p:sp>
          <p:nvSpPr>
            <p:cNvPr id="259" name="Google Shape;259;p27"/>
            <p:cNvSpPr txBox="1"/>
            <p:nvPr/>
          </p:nvSpPr>
          <p:spPr>
            <a:xfrm>
              <a:off x="762012" y="2906173"/>
              <a:ext cx="51198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LinkedList 不使用連續陣列，而是每個元素(Node)都知道自己的前一個與下一個是誰。</a:t>
              </a:r>
              <a:endParaRPr/>
            </a:p>
          </p:txBody>
        </p:sp>
        <p:sp>
          <p:nvSpPr>
            <p:cNvPr id="260" name="Google Shape;260;p27"/>
            <p:cNvSpPr txBox="1"/>
            <p:nvPr/>
          </p:nvSpPr>
          <p:spPr>
            <a:xfrm>
              <a:off x="876312" y="3623166"/>
              <a:ext cx="1809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•</a:t>
              </a:r>
              <a:endParaRPr/>
            </a:p>
          </p:txBody>
        </p:sp>
        <p:sp>
          <p:nvSpPr>
            <p:cNvPr id="261" name="Google Shape;261;p27"/>
            <p:cNvSpPr txBox="1"/>
            <p:nvPr/>
          </p:nvSpPr>
          <p:spPr>
            <a:xfrm>
              <a:off x="952512" y="3630073"/>
              <a:ext cx="49293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975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頭尾操作極快：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只需要改動指標位址。</a:t>
              </a:r>
              <a:endParaRPr/>
            </a:p>
          </p:txBody>
        </p:sp>
        <p:sp>
          <p:nvSpPr>
            <p:cNvPr id="262" name="Google Shape;262;p27"/>
            <p:cNvSpPr txBox="1"/>
            <p:nvPr/>
          </p:nvSpPr>
          <p:spPr>
            <a:xfrm>
              <a:off x="876312" y="4008929"/>
              <a:ext cx="1809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•</a:t>
              </a:r>
              <a:endParaRPr/>
            </a:p>
          </p:txBody>
        </p:sp>
        <p:sp>
          <p:nvSpPr>
            <p:cNvPr id="263" name="Google Shape;263;p27"/>
            <p:cNvSpPr txBox="1"/>
            <p:nvPr/>
          </p:nvSpPr>
          <p:spPr>
            <a:xfrm>
              <a:off x="952498" y="4015825"/>
              <a:ext cx="59337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975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隨機存取極慢：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想拿 index 100？對不起，我得從 index 0 數過去。</a:t>
              </a:r>
              <a:endParaRPr/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876298" y="4401574"/>
              <a:ext cx="5886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•</a:t>
              </a:r>
              <a:endParaRPr/>
            </a:p>
          </p:txBody>
        </p:sp>
        <p:sp>
          <p:nvSpPr>
            <p:cNvPr id="265" name="Google Shape;265;p27"/>
            <p:cNvSpPr txBox="1"/>
            <p:nvPr/>
          </p:nvSpPr>
          <p:spPr>
            <a:xfrm>
              <a:off x="952512" y="4408485"/>
              <a:ext cx="4929300" cy="21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180975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空間開銷大：</a:t>
              </a: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每個資料都要額外存兩個指標。</a:t>
              </a:r>
              <a:endParaRPr/>
            </a:p>
          </p:txBody>
        </p:sp>
      </p:grpSp>
      <p:sp>
        <p:nvSpPr>
          <p:cNvPr id="266" name="Google Shape;266;p27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LinkedList</a:t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63" y="4476750"/>
            <a:ext cx="70770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73" name="Google Shape;27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4" name="Google Shape;274;p28"/>
          <p:cNvGraphicFramePr/>
          <p:nvPr/>
        </p:nvGraphicFramePr>
        <p:xfrm>
          <a:off x="762000" y="205278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{671FB957-03D5-4E99-B060-3C89A37AC6A4}</a:tableStyleId>
              </a:tblPr>
              <a:tblGrid>
                <a:gridCol w="2310100"/>
                <a:gridCol w="4017625"/>
                <a:gridCol w="4340275"/>
              </a:tblGrid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比較維度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ArrayList (首選)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LinkedList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底層結構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動態陣列 (連續記憶體)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雙向鏈結串列 (節點分散)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隨機存取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極快 (計算位址即可)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慢 (需從頭/尾遍歷)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首尾增刪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普通 (開頭增刪需移位)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極快 (僅需改動指標)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記憶體佔用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較低 (僅存資料)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較高 (需額外存前後指標)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最佳場景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讀取多、隨機存取頻繁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頻繁在頭部或尾部增刪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5" name="Google Shape;275;p28"/>
          <p:cNvSpPr txBox="1"/>
          <p:nvPr/>
        </p:nvSpPr>
        <p:spPr>
          <a:xfrm>
            <a:off x="762000" y="5377011"/>
            <a:ext cx="106680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822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rgbClr val="F44336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i="0" lang="en-US" sz="1500" u="none" cap="none" strike="noStrike">
                <a:solidFill>
                  <a:srgbClr val="F44336"/>
                </a:solidFill>
                <a:latin typeface="Noto Sans TC"/>
                <a:ea typeface="Noto Sans TC"/>
                <a:cs typeface="Noto Sans TC"/>
                <a:sym typeface="Noto Sans TC"/>
              </a:rPr>
              <a:t>注意：由於現代 CPU 的快取機制，連續記憶體的 ArrayList 在遍歷效能通常優於 LinkedList。</a:t>
            </a:r>
            <a:endParaRPr/>
          </a:p>
        </p:txBody>
      </p:sp>
      <p:pic>
        <p:nvPicPr>
          <p:cNvPr descr="image.png" id="276" name="Google Shape;27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5025" y="5397261"/>
            <a:ext cx="148232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8"/>
          <p:cNvSpPr/>
          <p:nvPr/>
        </p:nvSpPr>
        <p:spPr>
          <a:xfrm>
            <a:off x="762000" y="3067198"/>
            <a:ext cx="231011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8"/>
          <p:cNvSpPr/>
          <p:nvPr/>
        </p:nvSpPr>
        <p:spPr>
          <a:xfrm>
            <a:off x="3072110" y="3067198"/>
            <a:ext cx="4017615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7089725" y="3067198"/>
            <a:ext cx="4340274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762000" y="3581548"/>
            <a:ext cx="231011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8"/>
          <p:cNvSpPr/>
          <p:nvPr/>
        </p:nvSpPr>
        <p:spPr>
          <a:xfrm>
            <a:off x="3072110" y="3581548"/>
            <a:ext cx="4017615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28"/>
          <p:cNvSpPr/>
          <p:nvPr/>
        </p:nvSpPr>
        <p:spPr>
          <a:xfrm>
            <a:off x="7089725" y="3581548"/>
            <a:ext cx="4340274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/>
          <p:nvPr/>
        </p:nvSpPr>
        <p:spPr>
          <a:xfrm>
            <a:off x="762000" y="4095898"/>
            <a:ext cx="231011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8"/>
          <p:cNvSpPr/>
          <p:nvPr/>
        </p:nvSpPr>
        <p:spPr>
          <a:xfrm>
            <a:off x="3072110" y="4095898"/>
            <a:ext cx="4017615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8"/>
          <p:cNvSpPr/>
          <p:nvPr/>
        </p:nvSpPr>
        <p:spPr>
          <a:xfrm>
            <a:off x="7089725" y="4095898"/>
            <a:ext cx="4340274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8"/>
          <p:cNvSpPr/>
          <p:nvPr/>
        </p:nvSpPr>
        <p:spPr>
          <a:xfrm>
            <a:off x="762000" y="4610248"/>
            <a:ext cx="231011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8"/>
          <p:cNvSpPr/>
          <p:nvPr/>
        </p:nvSpPr>
        <p:spPr>
          <a:xfrm>
            <a:off x="3072110" y="4610248"/>
            <a:ext cx="4017615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8"/>
          <p:cNvSpPr/>
          <p:nvPr/>
        </p:nvSpPr>
        <p:spPr>
          <a:xfrm>
            <a:off x="7089725" y="4610248"/>
            <a:ext cx="4340274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8"/>
          <p:cNvSpPr/>
          <p:nvPr/>
        </p:nvSpPr>
        <p:spPr>
          <a:xfrm>
            <a:off x="762000" y="5124598"/>
            <a:ext cx="2310110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8"/>
          <p:cNvSpPr/>
          <p:nvPr/>
        </p:nvSpPr>
        <p:spPr>
          <a:xfrm>
            <a:off x="3072110" y="5124598"/>
            <a:ext cx="4017615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8"/>
          <p:cNvSpPr/>
          <p:nvPr/>
        </p:nvSpPr>
        <p:spPr>
          <a:xfrm>
            <a:off x="7089725" y="5124598"/>
            <a:ext cx="4340274" cy="9525"/>
          </a:xfrm>
          <a:prstGeom prst="rect">
            <a:avLst/>
          </a:prstGeom>
          <a:solidFill>
            <a:srgbClr val="DDDDD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8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A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rray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L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ist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vs.</a:t>
            </a: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L</a:t>
            </a:r>
            <a:r>
              <a:rPr b="1" lang="en-US" sz="33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inkedList</a:t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98" name="Google Shape;29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9"/>
          <p:cNvSpPr/>
          <p:nvPr/>
        </p:nvSpPr>
        <p:spPr>
          <a:xfrm>
            <a:off x="5524500" y="2143869"/>
            <a:ext cx="1143000" cy="573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4205763" y="2929086"/>
            <a:ext cx="378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Set 介面</a:t>
            </a:r>
            <a:endParaRPr/>
          </a:p>
        </p:txBody>
      </p:sp>
      <p:sp>
        <p:nvSpPr>
          <p:cNvPr id="301" name="Google Shape;301;p29"/>
          <p:cNvSpPr txBox="1"/>
          <p:nvPr/>
        </p:nvSpPr>
        <p:spPr>
          <a:xfrm>
            <a:off x="4724400" y="4195911"/>
            <a:ext cx="27432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去重的最佳選擇與核心特性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06" name="Google Shape;30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7" name="Google Shape;307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17935"/>
            <a:ext cx="5191125" cy="238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8" name="Google Shape;308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1817935"/>
            <a:ext cx="5191125" cy="23888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09" name="Google Shape;309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0125" y="2103685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0"/>
          <p:cNvSpPr txBox="1"/>
          <p:nvPr/>
        </p:nvSpPr>
        <p:spPr>
          <a:xfrm>
            <a:off x="1000125" y="2589460"/>
            <a:ext cx="495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不可重複 (Unique)</a:t>
            </a:r>
            <a:endParaRPr/>
          </a:p>
        </p:txBody>
      </p:sp>
      <p:sp>
        <p:nvSpPr>
          <p:cNvPr id="311" name="Google Shape;311;p30"/>
          <p:cNvSpPr txBox="1"/>
          <p:nvPr/>
        </p:nvSpPr>
        <p:spPr>
          <a:xfrm>
            <a:off x="1000125" y="3160960"/>
            <a:ext cx="471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Set 最大的特徵是它不允許重複的元素。當你嘗試加入一個已存在的物件時，add() 方法會回傳 false。</a:t>
            </a:r>
            <a:endParaRPr/>
          </a:p>
        </p:txBody>
      </p:sp>
      <p:pic>
        <p:nvPicPr>
          <p:cNvPr descr="image.png" id="312" name="Google Shape;31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77000" y="2103685"/>
            <a:ext cx="3429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0"/>
          <p:cNvSpPr txBox="1"/>
          <p:nvPr/>
        </p:nvSpPr>
        <p:spPr>
          <a:xfrm>
            <a:off x="6477000" y="2589460"/>
            <a:ext cx="495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沒有索引 (No Index)</a:t>
            </a:r>
            <a:endParaRPr/>
          </a:p>
        </p:txBody>
      </p:sp>
      <p:sp>
        <p:nvSpPr>
          <p:cNvPr id="314" name="Google Shape;314;p30"/>
          <p:cNvSpPr txBox="1"/>
          <p:nvPr/>
        </p:nvSpPr>
        <p:spPr>
          <a:xfrm>
            <a:off x="6477000" y="3160960"/>
            <a:ext cx="471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不同於 List，Set 並沒有順序或索引的概念。你不能使用 get(index)。要取得元素必須使用遍歷或 Iterator。</a:t>
            </a:r>
            <a:endParaRPr/>
          </a:p>
        </p:txBody>
      </p:sp>
      <p:sp>
        <p:nvSpPr>
          <p:cNvPr id="315" name="Google Shape;315;p30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Set 的核心特性：唯一性</a:t>
            </a:r>
            <a:endParaRPr/>
          </a:p>
        </p:txBody>
      </p:sp>
      <p:sp>
        <p:nvSpPr>
          <p:cNvPr id="316" name="Google Shape;316;p30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21" name="Google Shape;32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22" name="Google Shape;322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0312" y="1817935"/>
            <a:ext cx="5119687" cy="3083718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1"/>
          <p:cNvSpPr txBox="1"/>
          <p:nvPr/>
        </p:nvSpPr>
        <p:spPr>
          <a:xfrm>
            <a:off x="762000" y="2008435"/>
            <a:ext cx="5119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這是專案開發中最常使用 Set 的情境：</a:t>
            </a:r>
            <a:b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將一個包含重複元素的 List 轉換為唯一的集合。</a:t>
            </a:r>
            <a:endParaRPr/>
          </a:p>
        </p:txBody>
      </p:sp>
      <p:sp>
        <p:nvSpPr>
          <p:cNvPr id="324" name="Google Shape;324;p31"/>
          <p:cNvSpPr txBox="1"/>
          <p:nvPr/>
        </p:nvSpPr>
        <p:spPr>
          <a:xfrm>
            <a:off x="6602372" y="2217985"/>
            <a:ext cx="453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常見 Set 家族</a:t>
            </a:r>
            <a:endParaRPr/>
          </a:p>
        </p:txBody>
      </p:sp>
      <p:sp>
        <p:nvSpPr>
          <p:cNvPr id="325" name="Google Shape;325;p31"/>
          <p:cNvSpPr/>
          <p:nvPr/>
        </p:nvSpPr>
        <p:spPr>
          <a:xfrm>
            <a:off x="6710362" y="2741860"/>
            <a:ext cx="4319700" cy="15432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326" name="Google Shape;326;p31"/>
          <p:cNvGraphicFramePr/>
          <p:nvPr/>
        </p:nvGraphicFramePr>
        <p:xfrm>
          <a:off x="6710362" y="274186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{671FB957-03D5-4E99-B060-3C89A37AC6A4}</a:tableStyleId>
              </a:tblPr>
              <a:tblGrid>
                <a:gridCol w="2098325"/>
                <a:gridCol w="2221250"/>
              </a:tblGrid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HashSet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不保證順序 (最快)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LinkedHashSet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維持插入順序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TreeSet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自動按大小排序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7" name="Google Shape;327;p31"/>
          <p:cNvSpPr/>
          <p:nvPr/>
        </p:nvSpPr>
        <p:spPr>
          <a:xfrm>
            <a:off x="6710362" y="3241923"/>
            <a:ext cx="2098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1"/>
          <p:cNvSpPr/>
          <p:nvPr/>
        </p:nvSpPr>
        <p:spPr>
          <a:xfrm>
            <a:off x="8808690" y="3241923"/>
            <a:ext cx="2221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31"/>
          <p:cNvSpPr/>
          <p:nvPr/>
        </p:nvSpPr>
        <p:spPr>
          <a:xfrm>
            <a:off x="6710362" y="3756273"/>
            <a:ext cx="2098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/>
          <p:nvPr/>
        </p:nvSpPr>
        <p:spPr>
          <a:xfrm>
            <a:off x="8808690" y="3756273"/>
            <a:ext cx="2221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1"/>
          <p:cNvSpPr/>
          <p:nvPr/>
        </p:nvSpPr>
        <p:spPr>
          <a:xfrm>
            <a:off x="6710362" y="4270623"/>
            <a:ext cx="2098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1"/>
          <p:cNvSpPr/>
          <p:nvPr/>
        </p:nvSpPr>
        <p:spPr>
          <a:xfrm>
            <a:off x="8808690" y="4270623"/>
            <a:ext cx="22212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實務應用：一行去重 (Deduplication)</a:t>
            </a:r>
            <a:endParaRPr/>
          </a:p>
        </p:txBody>
      </p:sp>
      <p:sp>
        <p:nvSpPr>
          <p:cNvPr id="334" name="Google Shape;334;p31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5619750" y="2250281"/>
            <a:ext cx="952500" cy="476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2681823" y="2879973"/>
            <a:ext cx="68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進入之前：重要觀念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3250555" y="4089648"/>
            <a:ext cx="5691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理解 Auto Boxing 與 Diamond 語法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39" name="Google Shape;33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2"/>
          <p:cNvSpPr/>
          <p:nvPr/>
        </p:nvSpPr>
        <p:spPr>
          <a:xfrm>
            <a:off x="5524500" y="2143869"/>
            <a:ext cx="1143000" cy="573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2"/>
          <p:cNvSpPr txBox="1"/>
          <p:nvPr/>
        </p:nvSpPr>
        <p:spPr>
          <a:xfrm>
            <a:off x="2680573" y="2929086"/>
            <a:ext cx="6831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HashSet 深入剖析</a:t>
            </a:r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3848100" y="4195911"/>
            <a:ext cx="4495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</a:t>
            </a:r>
            <a:r>
              <a:rPr lang="en-US" sz="1800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覆寫</a:t>
            </a: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 equals 和 hashCode 是必須的？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47" name="Google Shape;34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8" name="Google Shape;348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17935"/>
            <a:ext cx="3612058" cy="3006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49" name="Google Shape;349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12183" y="1817935"/>
            <a:ext cx="3331666" cy="30060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0" name="Google Shape;350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81975" y="1817935"/>
            <a:ext cx="3247876" cy="300603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3"/>
          <p:cNvSpPr txBox="1"/>
          <p:nvPr/>
        </p:nvSpPr>
        <p:spPr>
          <a:xfrm>
            <a:off x="1000125" y="2589460"/>
            <a:ext cx="3292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hashCode：雜湊碼</a:t>
            </a:r>
            <a:endParaRPr/>
          </a:p>
        </p:txBody>
      </p:sp>
      <p:sp>
        <p:nvSpPr>
          <p:cNvPr id="352" name="Google Shape;352;p33"/>
          <p:cNvSpPr txBox="1"/>
          <p:nvPr/>
        </p:nvSpPr>
        <p:spPr>
          <a:xfrm>
            <a:off x="1000125" y="3160960"/>
            <a:ext cx="31359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物件的「數位指紋」。HashSet 用它決定物件該放在哪一個「桶子 (Bucket)」中。查找速度是 的關鍵。</a:t>
            </a:r>
            <a:endParaRPr/>
          </a:p>
        </p:txBody>
      </p:sp>
      <p:sp>
        <p:nvSpPr>
          <p:cNvPr id="353" name="Google Shape;353;p33"/>
          <p:cNvSpPr txBox="1"/>
          <p:nvPr/>
        </p:nvSpPr>
        <p:spPr>
          <a:xfrm>
            <a:off x="4850308" y="2589460"/>
            <a:ext cx="2998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equals：內容判斷</a:t>
            </a:r>
            <a:endParaRPr/>
          </a:p>
        </p:txBody>
      </p:sp>
      <p:sp>
        <p:nvSpPr>
          <p:cNvPr id="354" name="Google Shape;354;p33"/>
          <p:cNvSpPr txBox="1"/>
          <p:nvPr/>
        </p:nvSpPr>
        <p:spPr>
          <a:xfrm>
            <a:off x="4850308" y="3160960"/>
            <a:ext cx="2855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預設行為（來自 Object）是比較「記憶體位址」。實務中我們必須覆寫它來比較「邏輯上的內容」。</a:t>
            </a:r>
            <a:endParaRPr/>
          </a:p>
        </p:txBody>
      </p:sp>
      <p:sp>
        <p:nvSpPr>
          <p:cNvPr id="355" name="Google Shape;355;p33"/>
          <p:cNvSpPr txBox="1"/>
          <p:nvPr/>
        </p:nvSpPr>
        <p:spPr>
          <a:xfrm>
            <a:off x="8420100" y="2589460"/>
            <a:ext cx="2910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合約精神</a:t>
            </a:r>
            <a:endParaRPr/>
          </a:p>
        </p:txBody>
      </p:sp>
      <p:sp>
        <p:nvSpPr>
          <p:cNvPr id="356" name="Google Shape;356;p33"/>
          <p:cNvSpPr txBox="1"/>
          <p:nvPr/>
        </p:nvSpPr>
        <p:spPr>
          <a:xfrm>
            <a:off x="8420100" y="3160960"/>
            <a:ext cx="27717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規則：若 equals 回傳 true，兩物件的 hashCode </a:t>
            </a: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必須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相同。否則 Set 會發生遺失或重複存入。</a:t>
            </a:r>
            <a:endParaRPr/>
          </a:p>
        </p:txBody>
      </p:sp>
      <p:pic>
        <p:nvPicPr>
          <p:cNvPr descr="image.png" id="357" name="Google Shape;357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125" y="2103685"/>
            <a:ext cx="3048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8" name="Google Shape;358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14700" y="3856285"/>
            <a:ext cx="571351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59" name="Google Shape;359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850308" y="2103685"/>
            <a:ext cx="29527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60" name="Google Shape;360;p3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420100" y="2103685"/>
            <a:ext cx="4286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3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核心工具：hashCode 與 equals</a:t>
            </a:r>
            <a:endParaRPr/>
          </a:p>
        </p:txBody>
      </p:sp>
      <p:sp>
        <p:nvSpPr>
          <p:cNvPr id="362" name="Google Shape;362;p33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67" name="Google Shape;3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8" name="Google Shape;368;p34"/>
          <p:cNvGrpSpPr/>
          <p:nvPr/>
        </p:nvGrpSpPr>
        <p:grpSpPr>
          <a:xfrm>
            <a:off x="762012" y="2109685"/>
            <a:ext cx="5375700" cy="2638650"/>
            <a:chOff x="6310312" y="1817935"/>
            <a:chExt cx="5375700" cy="2638650"/>
          </a:xfrm>
        </p:grpSpPr>
        <p:sp>
          <p:nvSpPr>
            <p:cNvPr id="369" name="Google Shape;369;p34"/>
            <p:cNvSpPr txBox="1"/>
            <p:nvPr/>
          </p:nvSpPr>
          <p:spPr>
            <a:xfrm>
              <a:off x="6310312" y="1817935"/>
              <a:ext cx="5375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667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A55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第一步：比對 hashCode</a:t>
              </a:r>
              <a:endParaRPr/>
            </a:p>
          </p:txBody>
        </p:sp>
        <p:sp>
          <p:nvSpPr>
            <p:cNvPr id="370" name="Google Shape;370;p34"/>
            <p:cNvSpPr txBox="1"/>
            <p:nvPr/>
          </p:nvSpPr>
          <p:spPr>
            <a:xfrm>
              <a:off x="6310312" y="2389435"/>
              <a:ext cx="511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若不同，必定是不同物件，直接放入。</a:t>
              </a:r>
              <a:b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</a:b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若相同，進入第二步。</a:t>
              </a:r>
              <a:endParaRPr/>
            </a:p>
          </p:txBody>
        </p:sp>
        <p:sp>
          <p:nvSpPr>
            <p:cNvPr id="371" name="Google Shape;371;p34"/>
            <p:cNvSpPr txBox="1"/>
            <p:nvPr/>
          </p:nvSpPr>
          <p:spPr>
            <a:xfrm>
              <a:off x="6310312" y="3284785"/>
              <a:ext cx="5375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38125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100" u="none" cap="none" strike="noStrike">
                  <a:solidFill>
                    <a:srgbClr val="00A55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第二步：比對 equals</a:t>
              </a:r>
              <a:endParaRPr/>
            </a:p>
          </p:txBody>
        </p:sp>
        <p:sp>
          <p:nvSpPr>
            <p:cNvPr id="372" name="Google Shape;372;p34"/>
            <p:cNvSpPr txBox="1"/>
            <p:nvPr/>
          </p:nvSpPr>
          <p:spPr>
            <a:xfrm>
              <a:off x="6310312" y="3856285"/>
              <a:ext cx="5119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若 equals() 回傳 true，確認重複，不放入。</a:t>
              </a:r>
              <a:b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</a:b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若回傳 false，視為不重複（碰撞），放入。</a:t>
              </a:r>
              <a:endParaRPr/>
            </a:p>
          </p:txBody>
        </p:sp>
        <p:pic>
          <p:nvPicPr>
            <p:cNvPr descr="image.png" id="373" name="Google Shape;373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10312" y="1894135"/>
              <a:ext cx="266700" cy="26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.png" id="374" name="Google Shape;374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0312" y="3360985"/>
              <a:ext cx="238125" cy="2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5" name="Google Shape;375;p34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HashSet 判斷重複的「兩步驟」</a:t>
            </a:r>
            <a:endParaRPr/>
          </a:p>
        </p:txBody>
      </p:sp>
      <p:sp>
        <p:nvSpPr>
          <p:cNvPr id="376" name="Google Shape;376;p34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81" name="Google Shape;3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" name="Google Shape;382;p35"/>
          <p:cNvGrpSpPr/>
          <p:nvPr/>
        </p:nvGrpSpPr>
        <p:grpSpPr>
          <a:xfrm>
            <a:off x="7846218" y="2328760"/>
            <a:ext cx="3583800" cy="2200500"/>
            <a:chOff x="7846218" y="2694235"/>
            <a:chExt cx="3583800" cy="2200500"/>
          </a:xfrm>
        </p:grpSpPr>
        <p:sp>
          <p:nvSpPr>
            <p:cNvPr id="383" name="Google Shape;383;p35"/>
            <p:cNvSpPr txBox="1"/>
            <p:nvPr/>
          </p:nvSpPr>
          <p:spPr>
            <a:xfrm>
              <a:off x="7846218" y="2694235"/>
              <a:ext cx="3583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❌ </a:t>
              </a:r>
              <a:r>
                <a:rPr b="1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不覆寫</a:t>
              </a: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：同一學生物件會因位址不同而重複加入 Set。</a:t>
              </a:r>
              <a:endParaRPr/>
            </a:p>
          </p:txBody>
        </p:sp>
        <p:sp>
          <p:nvSpPr>
            <p:cNvPr id="384" name="Google Shape;384;p35"/>
            <p:cNvSpPr txBox="1"/>
            <p:nvPr/>
          </p:nvSpPr>
          <p:spPr>
            <a:xfrm>
              <a:off x="7846218" y="3494335"/>
              <a:ext cx="3583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❌ </a:t>
              </a:r>
              <a:r>
                <a:rPr b="1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只覆寫 equals</a:t>
              </a: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：兩物件 equals 為真但 hashCode 不同，仍會被存入不同位置。</a:t>
              </a:r>
              <a:endParaRPr/>
            </a:p>
          </p:txBody>
        </p:sp>
        <p:sp>
          <p:nvSpPr>
            <p:cNvPr id="385" name="Google Shape;385;p35"/>
            <p:cNvSpPr txBox="1"/>
            <p:nvPr/>
          </p:nvSpPr>
          <p:spPr>
            <a:xfrm>
              <a:off x="7846218" y="4294435"/>
              <a:ext cx="35838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6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✅ </a:t>
              </a:r>
              <a:r>
                <a:rPr b="1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自動生成</a:t>
              </a:r>
              <a:r>
                <a:rPr b="0" i="0" lang="en-US" sz="1500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：請善用 IDE 或 Lombok 確保正確性。</a:t>
              </a:r>
              <a:endParaRPr/>
            </a:p>
          </p:txBody>
        </p:sp>
      </p:grpSp>
      <p:sp>
        <p:nvSpPr>
          <p:cNvPr id="386" name="Google Shape;386;p35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Demo：正確覆寫範例</a:t>
            </a:r>
            <a:endParaRPr/>
          </a:p>
        </p:txBody>
      </p:sp>
      <p:sp>
        <p:nvSpPr>
          <p:cNvPr id="387" name="Google Shape;387;p35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392" name="Google Shape;3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393" name="Google Shape;39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0312" y="1817935"/>
            <a:ext cx="5119687" cy="294888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6"/>
          <p:cNvSpPr txBox="1"/>
          <p:nvPr/>
        </p:nvSpPr>
        <p:spPr>
          <a:xfrm>
            <a:off x="762000" y="1817935"/>
            <a:ext cx="537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紅黑樹 (Red-Black Tree)</a:t>
            </a:r>
            <a:endParaRPr/>
          </a:p>
        </p:txBody>
      </p:sp>
      <p:sp>
        <p:nvSpPr>
          <p:cNvPr id="395" name="Google Shape;395;p36"/>
          <p:cNvSpPr txBox="1"/>
          <p:nvPr/>
        </p:nvSpPr>
        <p:spPr>
          <a:xfrm>
            <a:off x="762000" y="2389435"/>
            <a:ext cx="5119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不同於 HashSet 的雜湊表，TreeSet 底層是紅黑樹結構，能讓元素始終保持排序狀態。</a:t>
            </a:r>
            <a:endParaRPr/>
          </a:p>
        </p:txBody>
      </p:sp>
      <p:sp>
        <p:nvSpPr>
          <p:cNvPr id="396" name="Google Shape;396;p36"/>
          <p:cNvSpPr txBox="1"/>
          <p:nvPr/>
        </p:nvSpPr>
        <p:spPr>
          <a:xfrm>
            <a:off x="762000" y="3189535"/>
            <a:ext cx="190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97" name="Google Shape;397;p36"/>
          <p:cNvSpPr txBox="1"/>
          <p:nvPr/>
        </p:nvSpPr>
        <p:spPr>
          <a:xfrm>
            <a:off x="952500" y="3189535"/>
            <a:ext cx="4929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優點：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讀取時自動排序。</a:t>
            </a:r>
            <a:endParaRPr/>
          </a:p>
        </p:txBody>
      </p:sp>
      <p:sp>
        <p:nvSpPr>
          <p:cNvPr id="398" name="Google Shape;398;p36"/>
          <p:cNvSpPr txBox="1"/>
          <p:nvPr/>
        </p:nvSpPr>
        <p:spPr>
          <a:xfrm>
            <a:off x="762000" y="3589585"/>
            <a:ext cx="190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399" name="Google Shape;399;p36"/>
          <p:cNvSpPr txBox="1"/>
          <p:nvPr/>
        </p:nvSpPr>
        <p:spPr>
          <a:xfrm>
            <a:off x="952500" y="3589585"/>
            <a:ext cx="4929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代價：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效能稍慢於 HashSet。</a:t>
            </a:r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762000" y="3989635"/>
            <a:ext cx="190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401" name="Google Shape;401;p36"/>
          <p:cNvSpPr txBox="1"/>
          <p:nvPr/>
        </p:nvSpPr>
        <p:spPr>
          <a:xfrm>
            <a:off x="952500" y="3989626"/>
            <a:ext cx="5119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050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要求：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元素必須實作 Comparable 或提供 Comparator。</a:t>
            </a:r>
            <a:endParaRPr/>
          </a:p>
        </p:txBody>
      </p:sp>
      <p:sp>
        <p:nvSpPr>
          <p:cNvPr id="402" name="Google Shape;402;p36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TreeSet：排序的需求</a:t>
            </a:r>
            <a:endParaRPr/>
          </a:p>
        </p:txBody>
      </p:sp>
      <p:sp>
        <p:nvSpPr>
          <p:cNvPr id="403" name="Google Shape;403;p36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08" name="Google Shape;40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09" name="Google Shape;40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808778"/>
            <a:ext cx="10668000" cy="581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" name="Google Shape;410;p37"/>
          <p:cNvGraphicFramePr/>
          <p:nvPr/>
        </p:nvGraphicFramePr>
        <p:xfrm>
          <a:off x="762000" y="19131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{671FB957-03D5-4E99-B060-3C89A37AC6A4}</a:tableStyleId>
              </a:tblPr>
              <a:tblGrid>
                <a:gridCol w="1986100"/>
                <a:gridCol w="2422475"/>
                <a:gridCol w="3280025"/>
                <a:gridCol w="2979400"/>
              </a:tblGrid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考量維度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HashSet (首選)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LinkedHashSet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TreeSet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底層資料結構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Hash Table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Hash Table + Linked List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Red-Black Tree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順序保證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無順序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維持「插入順序」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維持「自然大小排序」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時間複雜度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O(1)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O(1)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O(log n)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是否允許 null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允許 (最多一個)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允許 (最多一個)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F44336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不允許</a:t>
                      </a: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 (會 NPE)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</a:tbl>
          </a:graphicData>
        </a:graphic>
      </p:graphicFrame>
      <p:sp>
        <p:nvSpPr>
          <p:cNvPr id="411" name="Google Shape;411;p37"/>
          <p:cNvSpPr txBox="1"/>
          <p:nvPr/>
        </p:nvSpPr>
        <p:spPr>
          <a:xfrm>
            <a:off x="952500" y="4999285"/>
            <a:ext cx="102870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50" u="none" cap="none" strike="noStrike">
                <a:solidFill>
                  <a:schemeClr val="lt1"/>
                </a:solidFill>
                <a:latin typeface="Noto Sans TC"/>
                <a:ea typeface="Noto Sans TC"/>
                <a:cs typeface="Noto Sans TC"/>
                <a:sym typeface="Noto Sans TC"/>
              </a:rPr>
              <a:t>💡 </a:t>
            </a:r>
            <a:r>
              <a:rPr lang="en-US" sz="1350">
                <a:solidFill>
                  <a:schemeClr val="lt1"/>
                </a:solidFill>
                <a:latin typeface="Noto Sans TC"/>
                <a:ea typeface="Noto Sans TC"/>
                <a:cs typeface="Noto Sans TC"/>
                <a:sym typeface="Noto Sans TC"/>
              </a:rPr>
              <a:t>多數</a:t>
            </a:r>
            <a:r>
              <a:rPr b="0" i="0" lang="en-US" sz="1350" u="none" cap="none" strike="noStrike">
                <a:solidFill>
                  <a:schemeClr val="lt1"/>
                </a:solidFill>
                <a:latin typeface="Noto Sans TC"/>
                <a:ea typeface="Noto Sans TC"/>
                <a:cs typeface="Noto Sans TC"/>
                <a:sym typeface="Noto Sans TC"/>
              </a:rPr>
              <a:t>的去重場景用 </a:t>
            </a:r>
            <a:r>
              <a:rPr b="1" i="0" lang="en-US" sz="1350" u="none" cap="none" strike="noStrike">
                <a:solidFill>
                  <a:schemeClr val="lt1"/>
                </a:solidFill>
                <a:latin typeface="Noto Sans TC"/>
                <a:ea typeface="Noto Sans TC"/>
                <a:cs typeface="Noto Sans TC"/>
                <a:sym typeface="Noto Sans TC"/>
              </a:rPr>
              <a:t>HashSet</a:t>
            </a:r>
            <a:r>
              <a:rPr b="0" i="0" lang="en-US" sz="1350" u="none" cap="none" strike="noStrike">
                <a:solidFill>
                  <a:schemeClr val="lt1"/>
                </a:solidFill>
                <a:latin typeface="Noto Sans TC"/>
                <a:ea typeface="Noto Sans TC"/>
                <a:cs typeface="Noto Sans TC"/>
                <a:sym typeface="Noto Sans TC"/>
              </a:rPr>
              <a:t>。只有在需要匯出時維持輸入順序，或像排名表、行事曆需要自動排序時，才考慮其他實作。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2" name="Google Shape;412;p37"/>
          <p:cNvSpPr/>
          <p:nvPr/>
        </p:nvSpPr>
        <p:spPr>
          <a:xfrm>
            <a:off x="762000" y="2965698"/>
            <a:ext cx="1986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7"/>
          <p:cNvSpPr/>
          <p:nvPr/>
        </p:nvSpPr>
        <p:spPr>
          <a:xfrm>
            <a:off x="2748111" y="2965698"/>
            <a:ext cx="242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7"/>
          <p:cNvSpPr/>
          <p:nvPr/>
        </p:nvSpPr>
        <p:spPr>
          <a:xfrm>
            <a:off x="5170586" y="2965698"/>
            <a:ext cx="32799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7"/>
          <p:cNvSpPr/>
          <p:nvPr/>
        </p:nvSpPr>
        <p:spPr>
          <a:xfrm>
            <a:off x="8450609" y="2965698"/>
            <a:ext cx="29793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7"/>
          <p:cNvSpPr/>
          <p:nvPr/>
        </p:nvSpPr>
        <p:spPr>
          <a:xfrm>
            <a:off x="762000" y="3480048"/>
            <a:ext cx="1986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7"/>
          <p:cNvSpPr/>
          <p:nvPr/>
        </p:nvSpPr>
        <p:spPr>
          <a:xfrm>
            <a:off x="2748111" y="3480048"/>
            <a:ext cx="242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7"/>
          <p:cNvSpPr/>
          <p:nvPr/>
        </p:nvSpPr>
        <p:spPr>
          <a:xfrm>
            <a:off x="5170586" y="3480048"/>
            <a:ext cx="32799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7"/>
          <p:cNvSpPr/>
          <p:nvPr/>
        </p:nvSpPr>
        <p:spPr>
          <a:xfrm>
            <a:off x="8450609" y="3480048"/>
            <a:ext cx="29793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7"/>
          <p:cNvSpPr/>
          <p:nvPr/>
        </p:nvSpPr>
        <p:spPr>
          <a:xfrm>
            <a:off x="762000" y="3994398"/>
            <a:ext cx="1986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7"/>
          <p:cNvSpPr/>
          <p:nvPr/>
        </p:nvSpPr>
        <p:spPr>
          <a:xfrm>
            <a:off x="2748111" y="3994398"/>
            <a:ext cx="242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7"/>
          <p:cNvSpPr/>
          <p:nvPr/>
        </p:nvSpPr>
        <p:spPr>
          <a:xfrm>
            <a:off x="5170586" y="3994398"/>
            <a:ext cx="32799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37"/>
          <p:cNvSpPr/>
          <p:nvPr/>
        </p:nvSpPr>
        <p:spPr>
          <a:xfrm>
            <a:off x="8450609" y="3994398"/>
            <a:ext cx="29793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37"/>
          <p:cNvSpPr/>
          <p:nvPr/>
        </p:nvSpPr>
        <p:spPr>
          <a:xfrm>
            <a:off x="762000" y="4508748"/>
            <a:ext cx="1986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7"/>
          <p:cNvSpPr/>
          <p:nvPr/>
        </p:nvSpPr>
        <p:spPr>
          <a:xfrm>
            <a:off x="2748111" y="4508748"/>
            <a:ext cx="2422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37"/>
          <p:cNvSpPr/>
          <p:nvPr/>
        </p:nvSpPr>
        <p:spPr>
          <a:xfrm>
            <a:off x="5170586" y="4508748"/>
            <a:ext cx="32799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7"/>
          <p:cNvSpPr/>
          <p:nvPr/>
        </p:nvSpPr>
        <p:spPr>
          <a:xfrm>
            <a:off x="8450609" y="4508748"/>
            <a:ext cx="29793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7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Set 實作類抉擇指南</a:t>
            </a:r>
            <a:endParaRPr/>
          </a:p>
        </p:txBody>
      </p:sp>
      <p:sp>
        <p:nvSpPr>
          <p:cNvPr id="429" name="Google Shape;429;p37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34" name="Google Shape;4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8"/>
          <p:cNvSpPr/>
          <p:nvPr/>
        </p:nvSpPr>
        <p:spPr>
          <a:xfrm>
            <a:off x="5524500" y="2155328"/>
            <a:ext cx="1143000" cy="573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38"/>
          <p:cNvSpPr txBox="1"/>
          <p:nvPr/>
        </p:nvSpPr>
        <p:spPr>
          <a:xfrm>
            <a:off x="3665696" y="2940546"/>
            <a:ext cx="486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Queue 介面</a:t>
            </a:r>
            <a:endParaRPr/>
          </a:p>
        </p:txBody>
      </p:sp>
      <p:sp>
        <p:nvSpPr>
          <p:cNvPr id="437" name="Google Shape;437;p38"/>
          <p:cNvSpPr txBox="1"/>
          <p:nvPr/>
        </p:nvSpPr>
        <p:spPr>
          <a:xfrm>
            <a:off x="4495800" y="4207371"/>
            <a:ext cx="32004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先進先出的排隊哲學與應用場景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42" name="Google Shape;44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3" name="Google Shape;443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17935"/>
            <a:ext cx="5191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4" name="Google Shape;444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38875" y="1817935"/>
            <a:ext cx="5191125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5" name="Google Shape;44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81937" y="231085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6" name="Google Shape;446;p3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48687" y="231085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7" name="Google Shape;447;p3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15437" y="2310854"/>
            <a:ext cx="571500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48" name="Google Shape;448;p3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0125" y="2103685"/>
            <a:ext cx="47148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9"/>
          <p:cNvSpPr txBox="1"/>
          <p:nvPr/>
        </p:nvSpPr>
        <p:spPr>
          <a:xfrm>
            <a:off x="1000125" y="2675185"/>
            <a:ext cx="4950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先進先出 (First-In, First-Out)</a:t>
            </a:r>
            <a:endParaRPr/>
          </a:p>
        </p:txBody>
      </p:sp>
      <p:sp>
        <p:nvSpPr>
          <p:cNvPr id="450" name="Google Shape;450;p39"/>
          <p:cNvSpPr txBox="1"/>
          <p:nvPr/>
        </p:nvSpPr>
        <p:spPr>
          <a:xfrm>
            <a:off x="1000125" y="3237160"/>
            <a:ext cx="4714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就像銀行的叫號系統或餐廳排隊：最早進入隊伍的人，最早獲得處理。這是一種典型的線性資料結構。</a:t>
            </a:r>
            <a:endParaRPr/>
          </a:p>
        </p:txBody>
      </p:sp>
      <p:sp>
        <p:nvSpPr>
          <p:cNvPr id="451" name="Google Shape;451;p39"/>
          <p:cNvSpPr txBox="1"/>
          <p:nvPr/>
        </p:nvSpPr>
        <p:spPr>
          <a:xfrm>
            <a:off x="7634287" y="3253829"/>
            <a:ext cx="2400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6192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出隊 (Poll) | 入隊 (Offer)</a:t>
            </a:r>
            <a:endParaRPr/>
          </a:p>
        </p:txBody>
      </p:sp>
      <p:pic>
        <p:nvPicPr>
          <p:cNvPr descr="image.png" id="452" name="Google Shape;452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634287" y="3310979"/>
            <a:ext cx="161925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53" name="Google Shape;453;p3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872662" y="3310979"/>
            <a:ext cx="161925" cy="18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9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Queue 的核心概念：FIFO</a:t>
            </a:r>
            <a:endParaRPr/>
          </a:p>
        </p:txBody>
      </p:sp>
      <p:sp>
        <p:nvSpPr>
          <p:cNvPr id="455" name="Google Shape;455;p39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60" name="Google Shape;46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0"/>
          <p:cNvSpPr txBox="1"/>
          <p:nvPr/>
        </p:nvSpPr>
        <p:spPr>
          <a:xfrm>
            <a:off x="762000" y="1998910"/>
            <a:ext cx="106680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Queue 定義了兩套方法，當操作無法立即完成（如隊伍已滿或為空）時，處理行為不同：</a:t>
            </a:r>
            <a:endParaRPr/>
          </a:p>
        </p:txBody>
      </p:sp>
      <p:graphicFrame>
        <p:nvGraphicFramePr>
          <p:cNvPr id="462" name="Google Shape;462;p40"/>
          <p:cNvGraphicFramePr/>
          <p:nvPr/>
        </p:nvGraphicFramePr>
        <p:xfrm>
          <a:off x="762000" y="255612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{671FB957-03D5-4E99-B060-3C89A37AC6A4}</a:tableStyleId>
              </a:tblPr>
              <a:tblGrid>
                <a:gridCol w="2551350"/>
                <a:gridCol w="3835600"/>
                <a:gridCol w="4281050"/>
              </a:tblGrid>
              <a:tr h="523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操作類型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會拋出異常 (Exception)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會回傳特殊值 (null / false)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加入 (Insert)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add(e)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offer(e)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取出 (Remove)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remove()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poll()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238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查看 (Examine)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element()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peek()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descr="image.png" id="463" name="Google Shape;46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9650" y="5375523"/>
            <a:ext cx="381000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0"/>
          <p:cNvSpPr txBox="1"/>
          <p:nvPr/>
        </p:nvSpPr>
        <p:spPr>
          <a:xfrm>
            <a:off x="1676400" y="5280273"/>
            <a:ext cx="95061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實務建議：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優先使用右側那一組 </a:t>
            </a: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(offer/poll/peek)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。</a:t>
            </a:r>
            <a:b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在處理空 Queue 時，它們會回傳 null 而非報錯，程式碼更健壯且易於處理。</a:t>
            </a:r>
            <a:endParaRPr/>
          </a:p>
        </p:txBody>
      </p:sp>
      <p:sp>
        <p:nvSpPr>
          <p:cNvPr id="465" name="Google Shape;465;p40"/>
          <p:cNvSpPr/>
          <p:nvPr/>
        </p:nvSpPr>
        <p:spPr>
          <a:xfrm>
            <a:off x="762000" y="3608635"/>
            <a:ext cx="2551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40"/>
          <p:cNvSpPr/>
          <p:nvPr/>
        </p:nvSpPr>
        <p:spPr>
          <a:xfrm>
            <a:off x="3313360" y="3608635"/>
            <a:ext cx="3835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40"/>
          <p:cNvSpPr/>
          <p:nvPr/>
        </p:nvSpPr>
        <p:spPr>
          <a:xfrm>
            <a:off x="7148958" y="3608635"/>
            <a:ext cx="4281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40"/>
          <p:cNvSpPr/>
          <p:nvPr/>
        </p:nvSpPr>
        <p:spPr>
          <a:xfrm>
            <a:off x="762000" y="4122985"/>
            <a:ext cx="2551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40"/>
          <p:cNvSpPr/>
          <p:nvPr/>
        </p:nvSpPr>
        <p:spPr>
          <a:xfrm>
            <a:off x="3313360" y="4122985"/>
            <a:ext cx="3835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40"/>
          <p:cNvSpPr/>
          <p:nvPr/>
        </p:nvSpPr>
        <p:spPr>
          <a:xfrm>
            <a:off x="7148958" y="4122985"/>
            <a:ext cx="4281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40"/>
          <p:cNvSpPr/>
          <p:nvPr/>
        </p:nvSpPr>
        <p:spPr>
          <a:xfrm>
            <a:off x="762000" y="4637335"/>
            <a:ext cx="2551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0"/>
          <p:cNvSpPr/>
          <p:nvPr/>
        </p:nvSpPr>
        <p:spPr>
          <a:xfrm>
            <a:off x="3313360" y="4637335"/>
            <a:ext cx="38355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7148958" y="4637335"/>
            <a:ext cx="4281000" cy="9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0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操作方法對照：拋異常 vs 回傳特殊值</a:t>
            </a:r>
            <a:endParaRPr/>
          </a:p>
        </p:txBody>
      </p:sp>
      <p:sp>
        <p:nvSpPr>
          <p:cNvPr id="475" name="Google Shape;475;p40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80" name="Google Shape;48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1" name="Google Shape;481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17935"/>
            <a:ext cx="3100685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2" name="Google Shape;482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0810" y="1817935"/>
            <a:ext cx="3685282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3" name="Google Shape;483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24217" y="1817935"/>
            <a:ext cx="3405782" cy="29241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484" name="Google Shape;484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125" y="2103685"/>
            <a:ext cx="262443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41"/>
          <p:cNvSpPr txBox="1"/>
          <p:nvPr/>
        </p:nvSpPr>
        <p:spPr>
          <a:xfrm>
            <a:off x="1000125" y="2675185"/>
            <a:ext cx="2755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1. 訊息 / 任務佇列</a:t>
            </a:r>
            <a:endParaRPr/>
          </a:p>
        </p:txBody>
      </p:sp>
      <p:sp>
        <p:nvSpPr>
          <p:cNvPr id="486" name="Google Shape;486;p41"/>
          <p:cNvSpPr txBox="1"/>
          <p:nvPr/>
        </p:nvSpPr>
        <p:spPr>
          <a:xfrm>
            <a:off x="1000125" y="3237160"/>
            <a:ext cx="26244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例如銀行的叫號機、印表機排程。確保「先來的先服務」，避免在高併發環境下資料遺失或插隊。</a:t>
            </a:r>
            <a:endParaRPr/>
          </a:p>
        </p:txBody>
      </p:sp>
      <p:pic>
        <p:nvPicPr>
          <p:cNvPr descr="image.png" id="487" name="Google Shape;487;p4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338935" y="2103685"/>
            <a:ext cx="320903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1"/>
          <p:cNvSpPr txBox="1"/>
          <p:nvPr/>
        </p:nvSpPr>
        <p:spPr>
          <a:xfrm>
            <a:off x="4338935" y="2675185"/>
            <a:ext cx="3369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2. 廣度優先搜尋 (BFS)</a:t>
            </a:r>
            <a:endParaRPr/>
          </a:p>
        </p:txBody>
      </p:sp>
      <p:sp>
        <p:nvSpPr>
          <p:cNvPr id="489" name="Google Shape;489;p41"/>
          <p:cNvSpPr txBox="1"/>
          <p:nvPr/>
        </p:nvSpPr>
        <p:spPr>
          <a:xfrm>
            <a:off x="4338935" y="3237160"/>
            <a:ext cx="32091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搜尋演算法的核心。用於社群網站「你可能認識的人」或地圖導航最短路徑，透過 Queue 進行「一層一層」擴散探索。</a:t>
            </a:r>
            <a:endParaRPr/>
          </a:p>
        </p:txBody>
      </p:sp>
      <p:pic>
        <p:nvPicPr>
          <p:cNvPr descr="image.png" id="490" name="Google Shape;490;p4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8262342" y="2103685"/>
            <a:ext cx="2929532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1"/>
          <p:cNvSpPr txBox="1"/>
          <p:nvPr/>
        </p:nvSpPr>
        <p:spPr>
          <a:xfrm>
            <a:off x="8262342" y="2675185"/>
            <a:ext cx="30759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3. 生產者消費者模式</a:t>
            </a:r>
            <a:endParaRPr/>
          </a:p>
        </p:txBody>
      </p:sp>
      <p:sp>
        <p:nvSpPr>
          <p:cNvPr id="492" name="Google Shape;492;p41"/>
          <p:cNvSpPr txBox="1"/>
          <p:nvPr/>
        </p:nvSpPr>
        <p:spPr>
          <a:xfrm>
            <a:off x="8262342" y="3237160"/>
            <a:ext cx="29295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解耦不同速度的處理程序。生產者一直塞資料入隊，消費者從另一頭拿走。這是後端系統非同步處理的基石。</a:t>
            </a:r>
            <a:endParaRPr/>
          </a:p>
        </p:txBody>
      </p:sp>
      <p:sp>
        <p:nvSpPr>
          <p:cNvPr id="493" name="Google Shape;493;p41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Queue 的三大實務應用場景</a:t>
            </a:r>
            <a:endParaRPr/>
          </a:p>
        </p:txBody>
      </p:sp>
      <p:sp>
        <p:nvSpPr>
          <p:cNvPr id="494" name="Google Shape;494;p41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62286"/>
            <a:ext cx="3365450" cy="3558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3200" y="1862286"/>
            <a:ext cx="3365450" cy="35584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2" name="Google Shape;10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64400" y="1862286"/>
            <a:ext cx="3365450" cy="355848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047750" y="3148161"/>
            <a:ext cx="293364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物件 vs 基本型別</a:t>
            </a:r>
            <a:endParaRPr/>
          </a:p>
        </p:txBody>
      </p:sp>
      <p:sp>
        <p:nvSpPr>
          <p:cNvPr id="104" name="Google Shape;104;p15"/>
          <p:cNvSpPr txBox="1"/>
          <p:nvPr/>
        </p:nvSpPr>
        <p:spPr>
          <a:xfrm>
            <a:off x="1047750" y="3843486"/>
            <a:ext cx="279395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Collection 只能存「物件」，不能存基本型別（如 int）。</a:t>
            </a:r>
            <a:endParaRPr/>
          </a:p>
        </p:txBody>
      </p:sp>
      <p:sp>
        <p:nvSpPr>
          <p:cNvPr id="105" name="Google Shape;105;p15"/>
          <p:cNvSpPr txBox="1"/>
          <p:nvPr/>
        </p:nvSpPr>
        <p:spPr>
          <a:xfrm>
            <a:off x="1047750" y="4738836"/>
            <a:ext cx="279395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44336"/>
                </a:solidFill>
                <a:latin typeface="Noto Sans TC"/>
                <a:ea typeface="Noto Sans TC"/>
                <a:cs typeface="Noto Sans TC"/>
                <a:sym typeface="Noto Sans TC"/>
              </a:rPr>
              <a:t>List 會導致編譯錯誤！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4698950" y="3148161"/>
            <a:ext cx="293364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自動裝箱拆箱</a:t>
            </a:r>
            <a:endParaRPr/>
          </a:p>
        </p:txBody>
      </p:sp>
      <p:sp>
        <p:nvSpPr>
          <p:cNvPr id="107" name="Google Shape;107;p15"/>
          <p:cNvSpPr txBox="1"/>
          <p:nvPr/>
        </p:nvSpPr>
        <p:spPr>
          <a:xfrm>
            <a:off x="4698950" y="3843486"/>
            <a:ext cx="27939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Java 會自動將 int 轉為 Integer。但要注意 null 的拆箱會引發 NPE 異常。</a:t>
            </a:r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8350150" y="3148161"/>
            <a:ext cx="2933647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數值比較陷阱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8350150" y="3843486"/>
            <a:ext cx="279395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Integer 比較內容必須使用 equals()。因為超出快取範圍 (-128~127) 會產生新物件。</a:t>
            </a:r>
            <a:endParaRPr/>
          </a:p>
        </p:txBody>
      </p:sp>
      <p:pic>
        <p:nvPicPr>
          <p:cNvPr descr="image.png" id="110" name="Google Shape;11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266801" y="2233761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1" name="Google Shape;11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18001" y="2233761"/>
            <a:ext cx="355699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12" name="Google Shape;112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569201" y="2233761"/>
            <a:ext cx="355699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5"/>
          <p:cNvSpPr txBox="1"/>
          <p:nvPr/>
        </p:nvSpPr>
        <p:spPr>
          <a:xfrm>
            <a:off x="1000125" y="919311"/>
            <a:ext cx="1095136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觀念一：AUTO BOXING / UNBOXING</a:t>
            </a:r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499" name="Google Shape;49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500" name="Google Shape;50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597026"/>
            <a:ext cx="5119687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2"/>
          <p:cNvSpPr txBox="1"/>
          <p:nvPr/>
        </p:nvSpPr>
        <p:spPr>
          <a:xfrm>
            <a:off x="762000" y="1817935"/>
            <a:ext cx="5375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漢堡店</a:t>
            </a:r>
            <a:r>
              <a:rPr b="1" lang="en-US" sz="21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比</a:t>
            </a: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喻</a:t>
            </a:r>
            <a:endParaRPr/>
          </a:p>
        </p:txBody>
      </p:sp>
      <p:sp>
        <p:nvSpPr>
          <p:cNvPr id="502" name="Google Shape;502;p42"/>
          <p:cNvSpPr txBox="1"/>
          <p:nvPr/>
        </p:nvSpPr>
        <p:spPr>
          <a:xfrm>
            <a:off x="771525" y="2339429"/>
            <a:ext cx="180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503" name="Google Shape;503;p42"/>
          <p:cNvSpPr txBox="1"/>
          <p:nvPr/>
        </p:nvSpPr>
        <p:spPr>
          <a:xfrm>
            <a:off x="952500" y="2341810"/>
            <a:ext cx="4929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生產者 (廚師)：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一直做漢堡，做好後 offer 到出餐檯。</a:t>
            </a:r>
            <a:endParaRPr/>
          </a:p>
        </p:txBody>
      </p:sp>
      <p:sp>
        <p:nvSpPr>
          <p:cNvPr id="504" name="Google Shape;504;p42"/>
          <p:cNvSpPr txBox="1"/>
          <p:nvPr/>
        </p:nvSpPr>
        <p:spPr>
          <a:xfrm>
            <a:off x="771525" y="2736056"/>
            <a:ext cx="180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505" name="Google Shape;505;p42"/>
          <p:cNvSpPr txBox="1"/>
          <p:nvPr/>
        </p:nvSpPr>
        <p:spPr>
          <a:xfrm>
            <a:off x="952500" y="2738437"/>
            <a:ext cx="4929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出餐檯 (Queue)：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當漢堡的緩衝區。</a:t>
            </a:r>
            <a:endParaRPr/>
          </a:p>
        </p:txBody>
      </p:sp>
      <p:sp>
        <p:nvSpPr>
          <p:cNvPr id="506" name="Google Shape;506;p42"/>
          <p:cNvSpPr txBox="1"/>
          <p:nvPr/>
        </p:nvSpPr>
        <p:spPr>
          <a:xfrm>
            <a:off x="771525" y="3121818"/>
            <a:ext cx="180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507" name="Google Shape;507;p42"/>
          <p:cNvSpPr txBox="1"/>
          <p:nvPr/>
        </p:nvSpPr>
        <p:spPr>
          <a:xfrm>
            <a:off x="952500" y="3124200"/>
            <a:ext cx="49293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消費者 (外送員)：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從出餐檯 poll 漢堡去送。</a:t>
            </a:r>
            <a:endParaRPr/>
          </a:p>
        </p:txBody>
      </p:sp>
      <p:sp>
        <p:nvSpPr>
          <p:cNvPr id="508" name="Google Shape;508;p42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應用範例：生產者-消費者模式</a:t>
            </a:r>
            <a:endParaRPr/>
          </a:p>
        </p:txBody>
      </p:sp>
      <p:sp>
        <p:nvSpPr>
          <p:cNvPr id="509" name="Google Shape;509;p42"/>
          <p:cNvSpPr/>
          <p:nvPr/>
        </p:nvSpPr>
        <p:spPr>
          <a:xfrm>
            <a:off x="762000" y="903535"/>
            <a:ext cx="114300" cy="5811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9" name="Google Shape;11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6"/>
          <p:cNvSpPr txBox="1"/>
          <p:nvPr/>
        </p:nvSpPr>
        <p:spPr>
          <a:xfrm>
            <a:off x="762000" y="2100411"/>
            <a:ext cx="5400675" cy="361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更簡潔的宣告方式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762000" y="2652861"/>
            <a:ext cx="51435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Java 7+ 推出的 Diamond 語法讓泛型宣告更優雅，編譯器會自動推斷右側型別。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762000" y="4957613"/>
            <a:ext cx="5143500" cy="243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Pro Tip:</a:t>
            </a:r>
            <a:r>
              <a:rPr b="0" i="0" lang="en-US" sz="12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 var 僅能用於區域變數，不可用於成員變數或參數。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1000125" y="919311"/>
            <a:ext cx="1095136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觀念二：DIAMOND 語法與 VAR</a:t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29" name="Google Shape;12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7"/>
          <p:cNvSpPr/>
          <p:nvPr/>
        </p:nvSpPr>
        <p:spPr>
          <a:xfrm>
            <a:off x="5619750" y="2250281"/>
            <a:ext cx="952500" cy="476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2646193" y="2879973"/>
            <a:ext cx="689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8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Collection 架構總覽</a:t>
            </a:r>
            <a:endParaRPr/>
          </a:p>
        </p:txBody>
      </p:sp>
      <p:sp>
        <p:nvSpPr>
          <p:cNvPr id="132" name="Google Shape;132;p17"/>
          <p:cNvSpPr txBox="1"/>
          <p:nvPr/>
        </p:nvSpPr>
        <p:spPr>
          <a:xfrm>
            <a:off x="4152900" y="4089648"/>
            <a:ext cx="3886200" cy="3656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99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掌握「契約」與「履行」的層次結構。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7" name="Google Shape;13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8" name="Google Shape;13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0" y="1862286"/>
            <a:ext cx="5143500" cy="25774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39" name="Google Shape;13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5450" y="1862286"/>
            <a:ext cx="5143500" cy="257740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1057275" y="2395686"/>
            <a:ext cx="478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745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介面的目的</a:t>
            </a:r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1057275" y="2948136"/>
            <a:ext cx="4553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定義「做什麼」。</a:t>
            </a:r>
            <a:b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例如 List 保證可以透過索引取值。</a:t>
            </a:r>
            <a:b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這提供多型 (Polymorphism) 的彈性。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6581775" y="2395686"/>
            <a:ext cx="4780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745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實作的選擇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6581775" y="2948136"/>
            <a:ext cx="4553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決定「怎麼做」。</a:t>
            </a:r>
            <a:b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不同的實作（如 ArrayList vs LinkedList）在不同場景下的效能特性迥異。</a:t>
            </a:r>
            <a:endParaRPr/>
          </a:p>
        </p:txBody>
      </p:sp>
      <p:sp>
        <p:nvSpPr>
          <p:cNvPr id="144" name="Google Shape;144;p18"/>
          <p:cNvSpPr txBox="1"/>
          <p:nvPr/>
        </p:nvSpPr>
        <p:spPr>
          <a:xfrm>
            <a:off x="6581775" y="4119699"/>
            <a:ext cx="4553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優點：</a:t>
            </a:r>
            <a:r>
              <a:rPr b="0" i="0" lang="en-US" sz="12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當需要更換底層結構時，呼叫端的代碼完全不需變動。</a:t>
            </a:r>
            <a:endParaRPr/>
          </a:p>
        </p:txBody>
      </p:sp>
      <p:pic>
        <p:nvPicPr>
          <p:cNvPr descr="image.png" id="145" name="Google Shape;145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275" y="2443311"/>
            <a:ext cx="207466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46" name="Google Shape;146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81775" y="2443311"/>
            <a:ext cx="207466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/>
        </p:nvSpPr>
        <p:spPr>
          <a:xfrm>
            <a:off x="1000125" y="919311"/>
            <a:ext cx="10951368" cy="561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介面 = 契約，實作 = 履行</a:t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3" name="Google Shape;15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5524500" y="2155328"/>
            <a:ext cx="1143000" cy="573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2465100" y="2913700"/>
            <a:ext cx="7261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100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LIST 介面核心特性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60" name="Google Shape;16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/>
        </p:nvSpPr>
        <p:spPr>
          <a:xfrm>
            <a:off x="762000" y="2052786"/>
            <a:ext cx="51435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List 是最常用的集合，具有三大特徵：</a:t>
            </a:r>
            <a:endParaRPr/>
          </a:p>
        </p:txBody>
      </p:sp>
      <p:sp>
        <p:nvSpPr>
          <p:cNvPr id="162" name="Google Shape;162;p20"/>
          <p:cNvSpPr txBox="1"/>
          <p:nvPr/>
        </p:nvSpPr>
        <p:spPr>
          <a:xfrm>
            <a:off x="885825" y="2548086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952500" y="2548086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有序：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元素按加入順序排列。</a:t>
            </a:r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885825" y="2948136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952500" y="2948136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可重複：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同一個元素可加入多次。</a:t>
            </a:r>
            <a:endParaRPr/>
          </a:p>
        </p:txBody>
      </p:sp>
      <p:sp>
        <p:nvSpPr>
          <p:cNvPr id="166" name="Google Shape;166;p20"/>
          <p:cNvSpPr txBox="1"/>
          <p:nvPr/>
        </p:nvSpPr>
        <p:spPr>
          <a:xfrm>
            <a:off x="885825" y="3348186"/>
            <a:ext cx="66675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67" name="Google Shape;167;p20"/>
          <p:cNvSpPr txBox="1"/>
          <p:nvPr/>
        </p:nvSpPr>
        <p:spPr>
          <a:xfrm>
            <a:off x="952500" y="3348186"/>
            <a:ext cx="49530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66675" spcFirstLastPara="1" rIns="0" wrap="square" tIns="0">
            <a:sp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有索引：</a:t>
            </a:r>
            <a:r>
              <a:rPr b="0" i="0" lang="en-US" sz="1500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可像 Array 一樣用 Index 存取。</a:t>
            </a:r>
            <a:endParaRPr/>
          </a:p>
        </p:txBody>
      </p:sp>
      <p:sp>
        <p:nvSpPr>
          <p:cNvPr id="168" name="Google Shape;168;p20"/>
          <p:cNvSpPr txBox="1"/>
          <p:nvPr/>
        </p:nvSpPr>
        <p:spPr>
          <a:xfrm>
            <a:off x="1000125" y="919311"/>
            <a:ext cx="10951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LIST 介面核心特性</a:t>
            </a:r>
            <a:endParaRPr/>
          </a:p>
        </p:txBody>
      </p:sp>
      <p:sp>
        <p:nvSpPr>
          <p:cNvPr id="169" name="Google Shape;169;p20"/>
          <p:cNvSpPr/>
          <p:nvPr/>
        </p:nvSpPr>
        <p:spPr>
          <a:xfrm>
            <a:off x="762000" y="919311"/>
            <a:ext cx="114300" cy="56197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5524500" y="2155328"/>
            <a:ext cx="1143000" cy="5730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470671" y="2940546"/>
            <a:ext cx="52506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詳解多型宣告</a:t>
            </a:r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4083149" y="4207374"/>
            <a:ext cx="4025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為什麼寫 Java 的人都這樣宣告 List？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